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7" r:id="rId2"/>
    <p:sldId id="258" r:id="rId3"/>
    <p:sldId id="259" r:id="rId4"/>
    <p:sldId id="261" r:id="rId5"/>
    <p:sldId id="264" r:id="rId6"/>
    <p:sldId id="283" r:id="rId7"/>
    <p:sldId id="282" r:id="rId8"/>
    <p:sldId id="269" r:id="rId9"/>
    <p:sldId id="268" r:id="rId10"/>
    <p:sldId id="262" r:id="rId11"/>
    <p:sldId id="270" r:id="rId12"/>
    <p:sldId id="273" r:id="rId13"/>
    <p:sldId id="280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y Wertlieb" initials="AW" lastIdx="18" clrIdx="0"/>
  <p:cmAuthor id="1" name="Scott &amp; Susan" initials="S&amp;S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0CC"/>
    <a:srgbClr val="CC99FF"/>
    <a:srgbClr val="99CC00"/>
    <a:srgbClr val="CCFF66"/>
    <a:srgbClr val="CCCCFF"/>
    <a:srgbClr val="27B5C2"/>
    <a:srgbClr val="578EC9"/>
    <a:srgbClr val="CE5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644" autoAdjust="0"/>
  </p:normalViewPr>
  <p:slideViewPr>
    <p:cSldViewPr>
      <p:cViewPr>
        <p:scale>
          <a:sx n="75" d="100"/>
          <a:sy n="75" d="100"/>
        </p:scale>
        <p:origin x="-2652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CC99FF"/>
              </a:solidFill>
              <a:ln>
                <a:noFill/>
              </a:ln>
            </c:spPr>
          </c:dPt>
          <c:cat>
            <c:strRef>
              <c:f>Sheet1!$A$2:$A$5</c:f>
              <c:strCache>
                <c:ptCount val="3"/>
                <c:pt idx="0">
                  <c:v>Branch/Office</c:v>
                </c:pt>
                <c:pt idx="1">
                  <c:v>Corporate/Management</c:v>
                </c:pt>
                <c:pt idx="2">
                  <c:v>Tellers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</c:v>
                </c:pt>
                <c:pt idx="1">
                  <c:v>34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1FF0A5E-59DB-4588-AA3B-DFBA3D3C05C7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53E1493-FF69-49A5-9D14-8FD8375E6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E1493-FF69-49A5-9D14-8FD8375E6B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96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29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E1493-FF69-49A5-9D14-8FD8375E6B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94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7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E1493-FF69-49A5-9D14-8FD8375E6B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63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7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E1493-FF69-49A5-9D14-8FD8375E6BE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42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E1493-FF69-49A5-9D14-8FD8375E6BE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7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E1493-FF69-49A5-9D14-8FD8375E6B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55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7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E1493-FF69-49A5-9D14-8FD8375E6B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96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aseline="0" dirty="0" smtClean="0"/>
          </a:p>
          <a:p>
            <a:endParaRPr lang="en-US" dirty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E1493-FF69-49A5-9D14-8FD8375E6B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37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7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E1493-FF69-49A5-9D14-8FD8375E6B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6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E1493-FF69-49A5-9D14-8FD8375E6BE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93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E1493-FF69-49A5-9D14-8FD8375E6BE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93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7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E1493-FF69-49A5-9D14-8FD8375E6B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84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7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E1493-FF69-49A5-9D14-8FD8375E6B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26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5DD6FA-40C7-4A98-961C-5FF443A0C66A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54E5F-F3B2-4BFE-B58D-9C90CA4978AB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5DD6FA-40C7-4A98-961C-5FF443A0C66A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54E5F-F3B2-4BFE-B58D-9C90CA497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5DD6FA-40C7-4A98-961C-5FF443A0C66A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54E5F-F3B2-4BFE-B58D-9C90CA497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5DD6FA-40C7-4A98-961C-5FF443A0C66A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54E5F-F3B2-4BFE-B58D-9C90CA497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5DD6FA-40C7-4A98-961C-5FF443A0C66A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54E5F-F3B2-4BFE-B58D-9C90CA4978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5DD6FA-40C7-4A98-961C-5FF443A0C66A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54E5F-F3B2-4BFE-B58D-9C90CA497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5DD6FA-40C7-4A98-961C-5FF443A0C66A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54E5F-F3B2-4BFE-B58D-9C90CA4978A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5DD6FA-40C7-4A98-961C-5FF443A0C66A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54E5F-F3B2-4BFE-B58D-9C90CA497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5DD6FA-40C7-4A98-961C-5FF443A0C66A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54E5F-F3B2-4BFE-B58D-9C90CA497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5DD6FA-40C7-4A98-961C-5FF443A0C66A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054E5F-F3B2-4BFE-B58D-9C90CA497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D5DD6FA-40C7-4A98-961C-5FF443A0C66A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1054E5F-F3B2-4BFE-B58D-9C90CA4978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D5DD6FA-40C7-4A98-961C-5FF443A0C66A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1054E5F-F3B2-4BFE-B58D-9C90CA4978A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0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Best Perk of Being a Banker: </a:t>
            </a:r>
            <a:r>
              <a:rPr lang="en-US" b="1" i="1" dirty="0">
                <a:solidFill>
                  <a:schemeClr val="accent4"/>
                </a:solidFill>
              </a:rPr>
              <a:t>Giving </a:t>
            </a:r>
            <a:r>
              <a:rPr lang="en-US" b="1" i="1" dirty="0" smtClean="0">
                <a:solidFill>
                  <a:schemeClr val="accent4"/>
                </a:solidFill>
              </a:rPr>
              <a:t>Back </a:t>
            </a:r>
            <a:r>
              <a:rPr lang="en-US" b="1" i="1" dirty="0">
                <a:solidFill>
                  <a:schemeClr val="accent4"/>
                </a:solidFill>
              </a:rPr>
              <a:t>to Your Community</a:t>
            </a:r>
          </a:p>
        </p:txBody>
      </p:sp>
      <p:pic>
        <p:nvPicPr>
          <p:cNvPr id="1026" name="Picture 2" descr="Chamberland Donation 2014 - edi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634173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T:\communications\Photos\Community Events for Banks\Photos\Kids\Bank Tours 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:\communications\Photos\Community Events for Banks\Photos\Walk\Coulee Cancer Run-Walk 20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0"/>
          <a:stretch/>
        </p:blipFill>
        <p:spPr bwMode="auto">
          <a:xfrm>
            <a:off x="4876800" y="2590801"/>
            <a:ext cx="37338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16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4" y="2667000"/>
            <a:ext cx="8153400" cy="609600"/>
          </a:xfrm>
        </p:spPr>
        <p:txBody>
          <a:bodyPr/>
          <a:lstStyle/>
          <a:p>
            <a:pPr algn="ctr"/>
            <a:r>
              <a:rPr lang="en-US" spc="0" dirty="0">
                <a:solidFill>
                  <a:schemeClr val="accent1"/>
                </a:solidFill>
              </a:rPr>
              <a:t>Explore the Opportunities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3581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200"/>
              </a:spcAft>
            </a:pP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375182" y="1071265"/>
            <a:ext cx="8393644" cy="1015663"/>
            <a:chOff x="375182" y="2967335"/>
            <a:chExt cx="8393644" cy="1015663"/>
          </a:xfrm>
        </p:grpSpPr>
        <p:sp>
          <p:nvSpPr>
            <p:cNvPr id="7" name="Rectangle 6"/>
            <p:cNvSpPr/>
            <p:nvPr/>
          </p:nvSpPr>
          <p:spPr>
            <a:xfrm>
              <a:off x="375182" y="2967335"/>
              <a:ext cx="8393644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Careers    banking</a:t>
              </a:r>
              <a:endParaRPr lang="en-US" sz="6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343400" y="3200400"/>
              <a:ext cx="609600" cy="6096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43400" y="3124200"/>
              <a:ext cx="609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in</a:t>
              </a:r>
              <a:endParaRPr lang="en-US" sz="40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92" y="4214812"/>
            <a:ext cx="34004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2780" y="932569"/>
            <a:ext cx="8139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Plentiful </a:t>
            </a:r>
            <a:r>
              <a:rPr lang="en-US" sz="28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Opportunities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69881" y="2590800"/>
            <a:ext cx="49712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banking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4400" y="5827012"/>
            <a:ext cx="3302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dirty="0" smtClean="0">
                <a:solidFill>
                  <a:srgbClr val="CC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Service</a:t>
            </a:r>
            <a:endParaRPr 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5303792"/>
            <a:ext cx="2066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58108" y="4359775"/>
            <a:ext cx="3018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dirty="0">
                <a:solidFill>
                  <a:srgbClr val="38A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Challenging </a:t>
            </a:r>
            <a:r>
              <a:rPr lang="en-US" sz="2800" dirty="0" smtClean="0">
                <a:solidFill>
                  <a:srgbClr val="38A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en-US" sz="2800" dirty="0">
              <a:solidFill>
                <a:srgbClr val="38A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1876331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dirty="0">
                <a:solidFill>
                  <a:srgbClr val="578E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</a:t>
            </a:r>
            <a:r>
              <a:rPr lang="en-US" sz="2800" dirty="0" smtClean="0">
                <a:solidFill>
                  <a:srgbClr val="578E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Advancement</a:t>
            </a:r>
            <a:endParaRPr lang="en-US" sz="2800" dirty="0">
              <a:solidFill>
                <a:srgbClr val="578E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750694703"/>
              </p:ext>
            </p:extLst>
          </p:nvPr>
        </p:nvGraphicFramePr>
        <p:xfrm>
          <a:off x="1371600" y="1676400"/>
          <a:ext cx="5638800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400"/>
              </a:lnSpc>
            </a:pPr>
            <a:r>
              <a:rPr lang="en-US" spc="0" dirty="0">
                <a:solidFill>
                  <a:schemeClr val="accent4"/>
                </a:solidFill>
              </a:rPr>
              <a:t>Banks Employ 2 Million People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6225334"/>
            <a:ext cx="548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Source: Bureau of Labor Statistics, 2013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1868581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25%</a:t>
            </a:r>
          </a:p>
          <a:p>
            <a:r>
              <a:rPr lang="en-US" sz="2000" dirty="0" smtClean="0"/>
              <a:t>Tellers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2822688"/>
            <a:ext cx="3429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4"/>
                </a:solidFill>
              </a:rPr>
              <a:t>41%</a:t>
            </a:r>
          </a:p>
          <a:p>
            <a:r>
              <a:rPr lang="en-US" sz="2000" dirty="0" smtClean="0"/>
              <a:t>Administrative and</a:t>
            </a:r>
          </a:p>
          <a:p>
            <a:r>
              <a:rPr lang="en-US" sz="2000" dirty="0" smtClean="0"/>
              <a:t>Branch Operations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4393607"/>
            <a:ext cx="2286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C99FF"/>
                </a:solidFill>
              </a:rPr>
              <a:t>34%</a:t>
            </a:r>
          </a:p>
          <a:p>
            <a:r>
              <a:rPr lang="en-US" sz="2000" dirty="0" smtClean="0"/>
              <a:t>Corporate and Management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03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Diverse Job Opportunities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3949" y="1894566"/>
            <a:ext cx="4190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FD13B">
                    <a:lumMod val="60000"/>
                    <a:lumOff val="4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computer network </a:t>
            </a:r>
            <a:r>
              <a:rPr lang="en-US" sz="2400" dirty="0" smtClean="0">
                <a:solidFill>
                  <a:srgbClr val="7FD13B">
                    <a:lumMod val="60000"/>
                    <a:lumOff val="4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technician</a:t>
            </a:r>
            <a:endParaRPr lang="en-US" sz="2400" dirty="0">
              <a:solidFill>
                <a:srgbClr val="7FD13B">
                  <a:lumMod val="60000"/>
                  <a:lumOff val="4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9223" y="3218098"/>
            <a:ext cx="22561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CCCC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attorney</a:t>
            </a:r>
          </a:p>
        </p:txBody>
      </p:sp>
      <p:sp>
        <p:nvSpPr>
          <p:cNvPr id="6" name="Rectangle 5"/>
          <p:cNvSpPr/>
          <p:nvPr/>
        </p:nvSpPr>
        <p:spPr>
          <a:xfrm>
            <a:off x="4015278" y="4565949"/>
            <a:ext cx="3211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D6ECFF">
                    <a:lumMod val="9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2400" dirty="0" smtClean="0">
                <a:solidFill>
                  <a:srgbClr val="D6ECFF">
                    <a:lumMod val="9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arketing manager</a:t>
            </a:r>
            <a:endParaRPr lang="en-US" sz="2400" dirty="0">
              <a:solidFill>
                <a:srgbClr val="D6ECFF">
                  <a:lumMod val="9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555" y="2547757"/>
            <a:ext cx="4708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electronic </a:t>
            </a:r>
            <a:r>
              <a:rPr lang="en-US" sz="3200" dirty="0" smtClean="0">
                <a:solidFill>
                  <a:srgbClr val="0070C0"/>
                </a:solidFill>
              </a:rPr>
              <a:t>banking officer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0214" y="4319971"/>
            <a:ext cx="29482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1AB39F"/>
                </a:solidFill>
              </a:rPr>
              <a:t>accountant</a:t>
            </a:r>
          </a:p>
        </p:txBody>
      </p:sp>
      <p:sp>
        <p:nvSpPr>
          <p:cNvPr id="9" name="Rectangle 8"/>
          <p:cNvSpPr/>
          <p:nvPr/>
        </p:nvSpPr>
        <p:spPr>
          <a:xfrm>
            <a:off x="557209" y="3195193"/>
            <a:ext cx="18447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solidFill>
                  <a:srgbClr val="00ADDC">
                    <a:lumMod val="40000"/>
                    <a:lumOff val="60000"/>
                  </a:srgbClr>
                </a:solidFill>
              </a:rPr>
              <a:t>human </a:t>
            </a:r>
            <a:br>
              <a:rPr lang="en-US" sz="2000" dirty="0" smtClean="0">
                <a:solidFill>
                  <a:srgbClr val="00ADDC">
                    <a:lumMod val="40000"/>
                    <a:lumOff val="60000"/>
                  </a:srgbClr>
                </a:solidFill>
              </a:rPr>
            </a:br>
            <a:r>
              <a:rPr lang="en-US" sz="2000" dirty="0" smtClean="0">
                <a:solidFill>
                  <a:srgbClr val="00ADDC">
                    <a:lumMod val="40000"/>
                    <a:lumOff val="60000"/>
                  </a:srgbClr>
                </a:solidFill>
              </a:rPr>
              <a:t>resources </a:t>
            </a:r>
            <a:r>
              <a:rPr lang="en-US" sz="2000" dirty="0">
                <a:solidFill>
                  <a:srgbClr val="00ADDC">
                    <a:lumMod val="40000"/>
                    <a:lumOff val="60000"/>
                  </a:srgbClr>
                </a:solidFill>
              </a:rPr>
              <a:t>manager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65841" y="3795357"/>
            <a:ext cx="17692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FEB80A">
                    <a:lumMod val="60000"/>
                    <a:lumOff val="40000"/>
                  </a:srgbClr>
                </a:solidFill>
              </a:rPr>
              <a:t>agricultural </a:t>
            </a:r>
            <a:r>
              <a:rPr lang="en-US" sz="2400" dirty="0" smtClean="0">
                <a:solidFill>
                  <a:srgbClr val="FEB80A">
                    <a:lumMod val="60000"/>
                    <a:lumOff val="40000"/>
                  </a:srgbClr>
                </a:solidFill>
              </a:rPr>
              <a:t>lender</a:t>
            </a:r>
            <a:endParaRPr lang="en-US" sz="2400" dirty="0">
              <a:solidFill>
                <a:srgbClr val="FEB80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03808" y="2640265"/>
            <a:ext cx="2052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27B5C2"/>
                </a:solidFill>
              </a:rPr>
              <a:t>economist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2679" y="1697516"/>
            <a:ext cx="1878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6ECFF">
                    <a:lumMod val="75000"/>
                  </a:srgbClr>
                </a:solidFill>
              </a:rPr>
              <a:t>c</a:t>
            </a:r>
            <a:r>
              <a:rPr lang="en-US" dirty="0" smtClean="0">
                <a:solidFill>
                  <a:srgbClr val="D6ECFF">
                    <a:lumMod val="75000"/>
                  </a:srgbClr>
                </a:solidFill>
              </a:rPr>
              <a:t>ustomer sales </a:t>
            </a:r>
            <a:r>
              <a:rPr lang="en-US" dirty="0">
                <a:solidFill>
                  <a:srgbClr val="D6ECFF">
                    <a:lumMod val="75000"/>
                  </a:srgbClr>
                </a:solidFill>
              </a:rPr>
              <a:t>representative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4594" y="5208636"/>
            <a:ext cx="4595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99CC00"/>
                </a:solidFill>
              </a:rPr>
              <a:t>Commercial loan </a:t>
            </a:r>
            <a:r>
              <a:rPr lang="en-US" sz="3200" dirty="0">
                <a:solidFill>
                  <a:srgbClr val="99CC00"/>
                </a:solidFill>
              </a:rPr>
              <a:t>officer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10" b="73093"/>
          <a:stretch/>
        </p:blipFill>
        <p:spPr>
          <a:xfrm>
            <a:off x="304800" y="4464919"/>
            <a:ext cx="536942" cy="5487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2" t="3589" r="56132" b="75784"/>
          <a:stretch/>
        </p:blipFill>
        <p:spPr>
          <a:xfrm>
            <a:off x="5195985" y="4215275"/>
            <a:ext cx="643249" cy="4821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7906" b="74169"/>
          <a:stretch/>
        </p:blipFill>
        <p:spPr>
          <a:xfrm>
            <a:off x="5731753" y="3345268"/>
            <a:ext cx="628577" cy="5356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6" r="84383" b="39583"/>
          <a:stretch/>
        </p:blipFill>
        <p:spPr>
          <a:xfrm>
            <a:off x="7931441" y="1823498"/>
            <a:ext cx="372515" cy="5327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" t="64394" r="80809" b="4126"/>
          <a:stretch/>
        </p:blipFill>
        <p:spPr>
          <a:xfrm>
            <a:off x="2502734" y="3279451"/>
            <a:ext cx="751300" cy="9010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4" t="70492" r="31828"/>
          <a:stretch/>
        </p:blipFill>
        <p:spPr>
          <a:xfrm>
            <a:off x="612679" y="2402084"/>
            <a:ext cx="453876" cy="7044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0" t="34081" r="4635" b="35201"/>
          <a:stretch/>
        </p:blipFill>
        <p:spPr>
          <a:xfrm>
            <a:off x="8135132" y="3878158"/>
            <a:ext cx="370705" cy="6718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2" t="30315" r="51438" b="42823"/>
          <a:stretch/>
        </p:blipFill>
        <p:spPr>
          <a:xfrm>
            <a:off x="8014744" y="2640265"/>
            <a:ext cx="838200" cy="6630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35" t="1795" r="4373" b="74170"/>
          <a:stretch/>
        </p:blipFill>
        <p:spPr>
          <a:xfrm>
            <a:off x="2392596" y="1721516"/>
            <a:ext cx="808063" cy="6648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41" t="78069" b="5918"/>
          <a:stretch/>
        </p:blipFill>
        <p:spPr>
          <a:xfrm>
            <a:off x="5190268" y="5251510"/>
            <a:ext cx="868230" cy="50771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310865" y="5048745"/>
            <a:ext cx="14077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teller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6" t="26656" r="26059" b="41926"/>
          <a:stretch/>
        </p:blipFill>
        <p:spPr>
          <a:xfrm>
            <a:off x="6641238" y="5070624"/>
            <a:ext cx="578303" cy="649457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096756" y="5882573"/>
            <a:ext cx="4122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8A0C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Compliance officer</a:t>
            </a:r>
            <a:endParaRPr lang="en-US" sz="3200" dirty="0">
              <a:solidFill>
                <a:srgbClr val="38A0C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 descr="D:\ABA\Government Relations\2014 Careers in Banking PPT\magnifyingglas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78071" y="5852301"/>
            <a:ext cx="623995" cy="61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01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400"/>
              </a:lnSpc>
            </a:pPr>
            <a:r>
              <a:rPr lang="en-US" dirty="0" smtClean="0">
                <a:solidFill>
                  <a:schemeClr val="accent4"/>
                </a:solidFill>
              </a:rPr>
              <a:t>So </a:t>
            </a:r>
            <a:r>
              <a:rPr lang="en-US" dirty="0">
                <a:solidFill>
                  <a:schemeClr val="accent4"/>
                </a:solidFill>
              </a:rPr>
              <a:t>What Does it Take </a:t>
            </a: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>to </a:t>
            </a:r>
            <a:r>
              <a:rPr lang="en-US" dirty="0">
                <a:solidFill>
                  <a:schemeClr val="accent4"/>
                </a:solidFill>
              </a:rPr>
              <a:t>Become a Banker?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1940510"/>
            <a:ext cx="6705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prstClr val="white"/>
                </a:solidFill>
              </a:rPr>
              <a:t>Desire </a:t>
            </a:r>
            <a:r>
              <a:rPr lang="en-US" sz="2400" dirty="0">
                <a:solidFill>
                  <a:prstClr val="white"/>
                </a:solidFill>
              </a:rPr>
              <a:t>to work with people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prstClr val="white"/>
                </a:solidFill>
              </a:rPr>
              <a:t>Good </a:t>
            </a:r>
            <a:r>
              <a:rPr lang="en-US" sz="2400" dirty="0">
                <a:solidFill>
                  <a:prstClr val="white"/>
                </a:solidFill>
              </a:rPr>
              <a:t>communication skills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prstClr val="white"/>
                </a:solidFill>
              </a:rPr>
              <a:t>Desire to learn and grow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prstClr val="white"/>
                </a:solidFill>
              </a:rPr>
              <a:t>Good credit history</a:t>
            </a:r>
            <a:endParaRPr lang="en-US" sz="2400" dirty="0">
              <a:solidFill>
                <a:prstClr val="white"/>
              </a:solidFill>
            </a:endParaRP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prstClr val="white"/>
                </a:solidFill>
              </a:rPr>
              <a:t>College degree for a bank officer’s position or a specialized function</a:t>
            </a:r>
          </a:p>
        </p:txBody>
      </p:sp>
    </p:spTree>
    <p:extLst>
      <p:ext uri="{BB962C8B-B14F-4D97-AF65-F5344CB8AC3E}">
        <p14:creationId xmlns:p14="http://schemas.microsoft.com/office/powerpoint/2010/main" val="484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0" dirty="0" smtClean="0">
                <a:solidFill>
                  <a:schemeClr val="accent4"/>
                </a:solidFill>
              </a:rPr>
              <a:t>The Outlook: </a:t>
            </a:r>
            <a:br>
              <a:rPr lang="en-US" spc="-20" dirty="0" smtClean="0">
                <a:solidFill>
                  <a:schemeClr val="accent4"/>
                </a:solidFill>
              </a:rPr>
            </a:br>
            <a:r>
              <a:rPr lang="en-US" b="1" i="1" spc="-20" dirty="0" smtClean="0">
                <a:solidFill>
                  <a:schemeClr val="accent4"/>
                </a:solidFill>
              </a:rPr>
              <a:t>We’re Hiring</a:t>
            </a:r>
            <a:endParaRPr lang="en-US" b="1" i="1" spc="-20" dirty="0">
              <a:solidFill>
                <a:schemeClr val="accent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286000"/>
            <a:ext cx="546190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According </a:t>
            </a:r>
            <a:r>
              <a:rPr lang="en-US" sz="2400" dirty="0"/>
              <a:t>to the Bureau of Labor Statistics, bank employment is projected to grow through the remainder of this decade</a:t>
            </a:r>
            <a:r>
              <a:rPr lang="en-US" sz="2400" dirty="0" smtClean="0"/>
              <a:t>.</a:t>
            </a:r>
          </a:p>
          <a:p>
            <a:pPr marL="285750" indent="-28575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One major growth area: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Compliance </a:t>
            </a:r>
            <a:endParaRPr lang="en-US" sz="2400" dirty="0"/>
          </a:p>
        </p:txBody>
      </p:sp>
      <p:sp>
        <p:nvSpPr>
          <p:cNvPr id="5" name="Up Arrow 4"/>
          <p:cNvSpPr/>
          <p:nvPr/>
        </p:nvSpPr>
        <p:spPr>
          <a:xfrm>
            <a:off x="5581671" y="2819401"/>
            <a:ext cx="2952729" cy="396240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1954</TotalTime>
  <Words>156</Words>
  <Application>Microsoft Office PowerPoint</Application>
  <PresentationFormat>On-screen Show (4:3)</PresentationFormat>
  <Paragraphs>57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Metro</vt:lpstr>
      <vt:lpstr>PowerPoint Presentation</vt:lpstr>
      <vt:lpstr>PowerPoint Presentation</vt:lpstr>
      <vt:lpstr>PowerPoint Presentation</vt:lpstr>
      <vt:lpstr>PowerPoint Presentation</vt:lpstr>
      <vt:lpstr>Banks Employ 2 Million People</vt:lpstr>
      <vt:lpstr>Diverse Job Opportunities</vt:lpstr>
      <vt:lpstr>So What Does it Take  to Become a Banker?</vt:lpstr>
      <vt:lpstr>The Outlook:  We’re Hiring</vt:lpstr>
      <vt:lpstr>PowerPoint Presentation</vt:lpstr>
      <vt:lpstr>PowerPoint Presentation</vt:lpstr>
      <vt:lpstr>PowerPoint Presentation</vt:lpstr>
      <vt:lpstr>Best Perk of Being a Banker: Giving Back to Your Community</vt:lpstr>
      <vt:lpstr>Explore the Opportunities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&amp; Susan</dc:creator>
  <cp:lastModifiedBy>Rose Oswald Poels</cp:lastModifiedBy>
  <cp:revision>173</cp:revision>
  <cp:lastPrinted>2014-10-08T16:49:44Z</cp:lastPrinted>
  <dcterms:created xsi:type="dcterms:W3CDTF">2014-06-05T18:26:36Z</dcterms:created>
  <dcterms:modified xsi:type="dcterms:W3CDTF">2014-10-09T15:05:07Z</dcterms:modified>
</cp:coreProperties>
</file>